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91" r:id="rId2"/>
    <p:sldId id="318" r:id="rId3"/>
    <p:sldId id="438" r:id="rId4"/>
    <p:sldId id="320" r:id="rId5"/>
    <p:sldId id="344" r:id="rId6"/>
    <p:sldId id="325" r:id="rId7"/>
    <p:sldId id="327" r:id="rId8"/>
    <p:sldId id="326" r:id="rId9"/>
    <p:sldId id="319" r:id="rId10"/>
    <p:sldId id="408" r:id="rId11"/>
    <p:sldId id="317" r:id="rId12"/>
    <p:sldId id="407" r:id="rId13"/>
    <p:sldId id="396" r:id="rId14"/>
    <p:sldId id="413" r:id="rId15"/>
    <p:sldId id="412" r:id="rId16"/>
    <p:sldId id="409" r:id="rId17"/>
    <p:sldId id="406" r:id="rId18"/>
    <p:sldId id="442" r:id="rId19"/>
    <p:sldId id="414" r:id="rId20"/>
    <p:sldId id="415" r:id="rId21"/>
    <p:sldId id="416" r:id="rId22"/>
    <p:sldId id="419" r:id="rId23"/>
    <p:sldId id="417" r:id="rId24"/>
    <p:sldId id="411" r:id="rId25"/>
    <p:sldId id="410" r:id="rId26"/>
    <p:sldId id="418" r:id="rId27"/>
    <p:sldId id="394" r:id="rId28"/>
    <p:sldId id="400" r:id="rId29"/>
    <p:sldId id="399" r:id="rId30"/>
    <p:sldId id="439" r:id="rId31"/>
    <p:sldId id="393" r:id="rId32"/>
    <p:sldId id="392" r:id="rId33"/>
    <p:sldId id="341" r:id="rId34"/>
    <p:sldId id="420" r:id="rId35"/>
    <p:sldId id="398" r:id="rId36"/>
    <p:sldId id="401" r:id="rId37"/>
    <p:sldId id="395" r:id="rId38"/>
    <p:sldId id="402" r:id="rId39"/>
    <p:sldId id="397" r:id="rId40"/>
    <p:sldId id="403" r:id="rId41"/>
    <p:sldId id="433" r:id="rId42"/>
    <p:sldId id="432" r:id="rId43"/>
    <p:sldId id="434" r:id="rId44"/>
    <p:sldId id="421" r:id="rId45"/>
    <p:sldId id="424" r:id="rId46"/>
    <p:sldId id="425" r:id="rId47"/>
    <p:sldId id="426" r:id="rId48"/>
    <p:sldId id="427" r:id="rId49"/>
    <p:sldId id="430" r:id="rId50"/>
    <p:sldId id="431" r:id="rId51"/>
    <p:sldId id="436" r:id="rId52"/>
    <p:sldId id="435" r:id="rId53"/>
    <p:sldId id="437" r:id="rId54"/>
    <p:sldId id="429" r:id="rId55"/>
    <p:sldId id="440" r:id="rId56"/>
    <p:sldId id="441" r:id="rId57"/>
    <p:sldId id="386" r:id="rId58"/>
    <p:sldId id="443" r:id="rId59"/>
    <p:sldId id="390" r:id="rId60"/>
    <p:sldId id="389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3131" autoAdjust="0"/>
  </p:normalViewPr>
  <p:slideViewPr>
    <p:cSldViewPr>
      <p:cViewPr>
        <p:scale>
          <a:sx n="100" d="100"/>
          <a:sy n="100" d="100"/>
        </p:scale>
        <p:origin x="-3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E6B549-E744-4DB6-BBD8-D58D32F3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6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A528F2-E714-4B34-8B21-8B4842CD776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is a shapefile of polygons indicating tempature range for the contintental US</a:t>
            </a:r>
          </a:p>
          <a:p>
            <a:pPr eaLnBrk="1" hangingPunct="1"/>
            <a:r>
              <a:rPr lang="en-US" smtClean="0"/>
              <a:t>The original data is from weather stations scattered across the US</a:t>
            </a:r>
          </a:p>
          <a:p>
            <a:pPr eaLnBrk="1" hangingPunct="1"/>
            <a:r>
              <a:rPr lang="en-US" smtClean="0"/>
              <a:t>The data was “interpolated” into a raster and then converted to polygons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- Increased the max number of points to 50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46BFD9-8FE4-4870-9602-D507ABC70250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8CE4943-07E4-43B6-BE02-95CE87EF6B3A}" type="slidenum">
              <a:rPr lang="en-US" sz="1200">
                <a:latin typeface="Times" pitchFamily="-111" charset="0"/>
                <a:ea typeface="ＭＳ Ｐゴシック" pitchFamily="-111" charset="-128"/>
              </a:rPr>
              <a:pPr algn="r"/>
              <a:t>59</a:t>
            </a:fld>
            <a:endParaRPr lang="en-US" sz="1200">
              <a:latin typeface="Times" pitchFamily="-111" charset="0"/>
              <a:ea typeface="ＭＳ Ｐゴシック" pitchFamily="-111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DDED9F0-768A-4732-92CE-A01D201B2ADD}" type="slidenum">
              <a:rPr lang="en-US" sz="1200">
                <a:latin typeface="Times" pitchFamily="-111" charset="0"/>
                <a:ea typeface="ＭＳ Ｐゴシック" pitchFamily="-111" charset="-128"/>
              </a:rPr>
              <a:pPr algn="r"/>
              <a:t>60</a:t>
            </a:fld>
            <a:endParaRPr lang="en-US" sz="1200">
              <a:latin typeface="Times" pitchFamily="-111" charset="0"/>
              <a:ea typeface="ＭＳ Ｐゴシック" pitchFamily="-111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smtClean="0"/>
              <a:t>Fotheringham A.S., Brunsdon C., and Charlton M. 2000 Quantitative Geography: Perspectives on Spatial Data Analysis. London: Sage.</a:t>
            </a:r>
          </a:p>
          <a:p>
            <a:r>
              <a:rPr lang="en-US" smtClean="0"/>
              <a:t>Fotheringham A.S. and O’Kelly M.E. 1989 Spatial Interaction Models: Formulations and Applications. Dordrecht: Kluwer.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A97ACE-A2EB-4993-9E27-658B8365D6D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is from species richness data in Rocky Mountain National Park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6B4892-5B1C-4C94-90C6-CE8F82FD3A2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- Commonly used where a statistical method is not required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- Runs IDW without a point and then computes the error between the predicted and data values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EC308-C15C-401C-BAC9-F4338B1302CF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Given two points with the z values of 0 and 2, with distance of 10 between them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51FB3-BBC8-4168-8582-570B7FEA391B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Given two points with the z values of 0 and 2, with distance of 10 between them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CF4032-28EE-4468-B875-7F3C73DDED54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Nugget – the difference between values when they are coincident.  This is also the inherent variation in the values.</a:t>
            </a:r>
          </a:p>
          <a:p>
            <a:r>
              <a:rPr lang="en-US" smtClean="0"/>
              <a:t>Sill – the variance between values after any effect of being close is removed.  </a:t>
            </a:r>
          </a:p>
          <a:p>
            <a:r>
              <a:rPr lang="en-US" smtClean="0"/>
              <a:t>Range – the distance for the effect of points being close to one another is removed.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C82DE0-847B-4CD3-A900-0DB7C72D9573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3943B8-56C2-4F4A-85E2-D03ACC268CF5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- Kriging uses a variogram (function) that describes the variance between values as a function of the distance between them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8BC054-92F6-4CCF-BB61-A511CBEF2392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EB743-D84D-47DF-A2CC-2DA4074C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67CB-728C-4D74-AEC7-B063B2EE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4C67-3054-4ED9-8D43-546CECFAD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5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2192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7719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2ED3-9EED-4C9F-A1E0-7C3DCB9DD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9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F8B4E-AEED-47FB-93D8-A08B3A83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4888F-C581-4C7C-9598-0B7177E78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C8B7-AFF9-44EE-944D-359A32471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75B3-F333-4AA3-8B34-E2C16BEC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7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D8396-E143-4104-ADB5-4E3212212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8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F68D3-AB06-4185-A2FA-CE0417497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DD72-36A6-4B98-ADEC-4D7A6DD02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A6CCF-323F-4F5A-8674-B7828CC06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9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8D6EDC-D77D-40BE-92A4-ABBA339C8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Interpolation Content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Point data</a:t>
            </a:r>
          </a:p>
          <a:p>
            <a:r>
              <a:rPr lang="en-US" smtClean="0"/>
              <a:t>Interpolation Review</a:t>
            </a:r>
          </a:p>
          <a:p>
            <a:r>
              <a:rPr lang="en-US" smtClean="0"/>
              <a:t>Simple Interpolation</a:t>
            </a:r>
          </a:p>
          <a:p>
            <a:r>
              <a:rPr lang="en-US" smtClean="0"/>
              <a:t>Geostatistical Analyst in ArcGIS</a:t>
            </a:r>
          </a:p>
          <a:p>
            <a:r>
              <a:rPr lang="en-US" smtClean="0"/>
              <a:t>IDW in Geostatistical Analyst </a:t>
            </a:r>
          </a:p>
          <a:p>
            <a:r>
              <a:rPr lang="en-US" smtClean="0"/>
              <a:t>Semivariograms </a:t>
            </a:r>
          </a:p>
          <a:p>
            <a:r>
              <a:rPr lang="en-US" smtClean="0"/>
              <a:t>Auto-correlation Exploration</a:t>
            </a:r>
          </a:p>
          <a:p>
            <a:r>
              <a:rPr lang="en-US" smtClean="0"/>
              <a:t>Kriging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Inverse Distance Weighting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6897688" cy="57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Kriging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81100"/>
            <a:ext cx="6986588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Splines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47775"/>
            <a:ext cx="6910388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 Ozone Data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14400"/>
            <a:ext cx="9067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Geostatistical Analyst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82013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Histograms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9200"/>
            <a:ext cx="63912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Inverse Distance Weighting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 closer to the pixel have more “weight”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43138"/>
            <a:ext cx="5335588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066800" y="6491288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ArcGIS Help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Inverse Distance Weighting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1371600"/>
            <a:ext cx="38862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</a:t>
            </a:r>
            <a:r>
              <a:rPr lang="en-US" sz="2400" baseline="-25000" smtClean="0"/>
              <a:t>k</a:t>
            </a:r>
            <a:r>
              <a:rPr lang="en-US" sz="2400" smtClean="0"/>
              <a:t>=new value</a:t>
            </a:r>
            <a:endParaRPr lang="en-US" sz="2400" baseline="-25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</a:t>
            </a:r>
            <a:r>
              <a:rPr lang="en-US" sz="2000" baseline="-25000" smtClean="0"/>
              <a:t>i</a:t>
            </a:r>
            <a:r>
              <a:rPr lang="en-US" sz="2400" smtClean="0"/>
              <a:t>=weight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</a:t>
            </a:r>
            <a:r>
              <a:rPr lang="en-US" sz="2400" baseline="-25000" smtClean="0"/>
              <a:t>i</a:t>
            </a:r>
            <a:r>
              <a:rPr lang="en-US" sz="2400" smtClean="0"/>
              <a:t>=data value</a:t>
            </a:r>
          </a:p>
        </p:txBody>
      </p:sp>
      <p:graphicFrame>
        <p:nvGraphicFramePr>
          <p:cNvPr id="1843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97038" y="4724400"/>
          <a:ext cx="201612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3" imgW="812447" imgH="723586" progId="Equation.3">
                  <p:embed/>
                </p:oleObj>
              </mc:Choice>
              <mc:Fallback>
                <p:oleObj name="Equation" r:id="rId3" imgW="812447" imgH="72358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724400"/>
                        <a:ext cx="2016125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95463" y="2833688"/>
          <a:ext cx="1666875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Equation" r:id="rId5" imgW="723586" imgH="698197" progId="Equation.3">
                  <p:embed/>
                </p:oleObj>
              </mc:Choice>
              <mc:Fallback>
                <p:oleObj name="Equation" r:id="rId5" imgW="723586" imgH="69819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833688"/>
                        <a:ext cx="1666875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4"/>
          <p:cNvGraphicFramePr>
            <a:graphicFrameLocks noChangeAspect="1"/>
          </p:cNvGraphicFramePr>
          <p:nvPr/>
        </p:nvGraphicFramePr>
        <p:xfrm>
          <a:off x="1752600" y="1371600"/>
          <a:ext cx="18811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7" imgW="774364" imgH="431613" progId="Equation.3">
                  <p:embed/>
                </p:oleObj>
              </mc:Choice>
              <mc:Fallback>
                <p:oleObj name="Equation" r:id="rId7" imgW="774364" imgH="431613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188118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Rectangle 15"/>
          <p:cNvSpPr>
            <a:spLocks noChangeArrowheads="1"/>
          </p:cNvSpPr>
          <p:nvPr/>
        </p:nvSpPr>
        <p:spPr bwMode="auto">
          <a:xfrm>
            <a:off x="4648200" y="2895600"/>
            <a:ext cx="4191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Square root of distance to point over sum of square root of all distances</a:t>
            </a: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4800600" y="5181600"/>
            <a:ext cx="419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General case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“Shepard's Method”</a:t>
            </a:r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914400" y="6553200"/>
            <a:ext cx="591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More information: http://en.wikipedia.org/wiki/Inverse_distance_weighting</a:t>
            </a:r>
          </a:p>
        </p:txBody>
      </p:sp>
      <p:graphicFrame>
        <p:nvGraphicFramePr>
          <p:cNvPr id="18442" name="Object 1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Geostatistical Analyst</a:t>
            </a:r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43000"/>
            <a:ext cx="85130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46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Geostatistical Analyst - IDW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60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61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295400"/>
            <a:ext cx="7413625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 Temperature Range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80772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IDW Options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147763"/>
            <a:ext cx="752157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IDW – Cross Validation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147763"/>
            <a:ext cx="752157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 with values 9 and 22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51535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IDW – Posterized Result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5363"/>
            <a:ext cx="84455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IDW – Continuous Result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Distance Weighting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value is outside the available range of values</a:t>
            </a:r>
          </a:p>
          <a:p>
            <a:r>
              <a:rPr lang="en-US" smtClean="0"/>
              <a:t>Assumes 0 uncertainty in the data</a:t>
            </a:r>
          </a:p>
          <a:p>
            <a:r>
              <a:rPr lang="en-US" smtClean="0"/>
              <a:t>Smooth's the data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Kriging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smtClean="0"/>
              <a:t>Semivariograms</a:t>
            </a:r>
          </a:p>
          <a:p>
            <a:pPr lvl="1"/>
            <a:r>
              <a:rPr lang="en-US" smtClean="0"/>
              <a:t>Analysis of the nature of autocorrelation</a:t>
            </a:r>
          </a:p>
          <a:p>
            <a:pPr lvl="1"/>
            <a:r>
              <a:rPr lang="en-US" smtClean="0"/>
              <a:t>Determine the parameters for Kriging</a:t>
            </a:r>
          </a:p>
          <a:p>
            <a:r>
              <a:rPr lang="en-US" smtClean="0"/>
              <a:t>Kriging</a:t>
            </a:r>
          </a:p>
          <a:p>
            <a:pPr lvl="1"/>
            <a:r>
              <a:rPr lang="en-US" smtClean="0"/>
              <a:t>Interpolation to raster</a:t>
            </a:r>
          </a:p>
          <a:p>
            <a:pPr lvl="1"/>
            <a:r>
              <a:rPr lang="en-US" smtClean="0"/>
              <a:t>Assumes stochastic data</a:t>
            </a:r>
          </a:p>
          <a:p>
            <a:pPr lvl="1"/>
            <a:r>
              <a:rPr lang="en-US" smtClean="0"/>
              <a:t>Can provide error surface</a:t>
            </a:r>
          </a:p>
          <a:p>
            <a:pPr lvl="2"/>
            <a:r>
              <a:rPr lang="en-US" smtClean="0"/>
              <a:t>Does not include field data error (spatial or measured)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Semivariance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924800" cy="1447800"/>
          </a:xfrm>
        </p:spPr>
        <p:txBody>
          <a:bodyPr/>
          <a:lstStyle/>
          <a:p>
            <a:r>
              <a:rPr lang="en-US" smtClean="0"/>
              <a:t>Variance = (z</a:t>
            </a:r>
            <a:r>
              <a:rPr lang="en-US" baseline="-25000" smtClean="0"/>
              <a:t>i </a:t>
            </a:r>
            <a:r>
              <a:rPr lang="en-US" smtClean="0"/>
              <a:t>- z</a:t>
            </a:r>
            <a:r>
              <a:rPr lang="en-US" baseline="-25000" smtClean="0"/>
              <a:t>j</a:t>
            </a:r>
            <a:r>
              <a:rPr lang="en-US" smtClean="0"/>
              <a:t>)</a:t>
            </a:r>
            <a:r>
              <a:rPr lang="en-US" baseline="30000" smtClean="0"/>
              <a:t>2</a:t>
            </a:r>
          </a:p>
          <a:p>
            <a:r>
              <a:rPr lang="en-US" smtClean="0"/>
              <a:t>Semivariance = Variance / 2</a:t>
            </a:r>
          </a:p>
        </p:txBody>
      </p:sp>
      <p:sp>
        <p:nvSpPr>
          <p:cNvPr id="25" name="Oval 24"/>
          <p:cNvSpPr/>
          <p:nvPr/>
        </p:nvSpPr>
        <p:spPr>
          <a:xfrm>
            <a:off x="2971800" y="4724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53200" y="4724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25" idx="6"/>
            <a:endCxn id="26" idx="2"/>
          </p:cNvCxnSpPr>
          <p:nvPr/>
        </p:nvCxnSpPr>
        <p:spPr>
          <a:xfrm>
            <a:off x="3124200" y="4800600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26"/>
          <p:cNvSpPr txBox="1">
            <a:spLocks noChangeArrowheads="1"/>
          </p:cNvSpPr>
          <p:nvPr/>
        </p:nvSpPr>
        <p:spPr bwMode="auto">
          <a:xfrm>
            <a:off x="4297363" y="4802188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Distance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048000" y="41148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29400" y="3352800"/>
            <a:ext cx="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048000" y="3352800"/>
            <a:ext cx="3581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Box 33"/>
          <p:cNvSpPr txBox="1">
            <a:spLocks noChangeArrowheads="1"/>
          </p:cNvSpPr>
          <p:nvPr/>
        </p:nvSpPr>
        <p:spPr bwMode="auto">
          <a:xfrm>
            <a:off x="2635250" y="4899025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Point i</a:t>
            </a:r>
          </a:p>
        </p:txBody>
      </p:sp>
      <p:sp>
        <p:nvSpPr>
          <p:cNvPr id="27660" name="TextBox 34"/>
          <p:cNvSpPr txBox="1">
            <a:spLocks noChangeArrowheads="1"/>
          </p:cNvSpPr>
          <p:nvPr/>
        </p:nvSpPr>
        <p:spPr bwMode="auto">
          <a:xfrm>
            <a:off x="6216650" y="4921250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Point j</a:t>
            </a:r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3106738" y="4116388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i</a:t>
            </a:r>
            <a:endParaRPr lang="en-US"/>
          </a:p>
        </p:txBody>
      </p:sp>
      <p:sp>
        <p:nvSpPr>
          <p:cNvPr id="27662" name="Rectangle 38"/>
          <p:cNvSpPr>
            <a:spLocks noChangeArrowheads="1"/>
          </p:cNvSpPr>
          <p:nvPr/>
        </p:nvSpPr>
        <p:spPr bwMode="auto">
          <a:xfrm>
            <a:off x="6789738" y="3168650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j</a:t>
            </a: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048000" y="33528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Rectangle 46"/>
          <p:cNvSpPr>
            <a:spLocks noChangeArrowheads="1"/>
          </p:cNvSpPr>
          <p:nvPr/>
        </p:nvSpPr>
        <p:spPr bwMode="auto">
          <a:xfrm>
            <a:off x="2347913" y="353695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i </a:t>
            </a:r>
            <a:r>
              <a:rPr lang="en-US"/>
              <a:t>- z</a:t>
            </a:r>
            <a:r>
              <a:rPr lang="en-US" baseline="-25000"/>
              <a:t>j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Semivariance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2 points separated by 10 units with values of 0 and 2: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98725" y="2895600"/>
            <a:ext cx="0" cy="327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498725" y="6172200"/>
            <a:ext cx="533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6"/>
          <p:cNvSpPr txBox="1">
            <a:spLocks noChangeArrowheads="1"/>
          </p:cNvSpPr>
          <p:nvPr/>
        </p:nvSpPr>
        <p:spPr bwMode="auto">
          <a:xfrm rot="-5400000">
            <a:off x="1522413" y="4238625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Semivariance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2803525" y="619760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Distance Between Points</a:t>
            </a:r>
          </a:p>
        </p:txBody>
      </p:sp>
      <p:sp>
        <p:nvSpPr>
          <p:cNvPr id="10" name="Oval 9"/>
          <p:cNvSpPr/>
          <p:nvPr/>
        </p:nvSpPr>
        <p:spPr>
          <a:xfrm>
            <a:off x="5980113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2128838" y="294005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cxnSp>
        <p:nvCxnSpPr>
          <p:cNvPr id="16" name="Straight Arrow Connector 15"/>
          <p:cNvCxnSpPr>
            <a:endCxn id="10" idx="4"/>
          </p:cNvCxnSpPr>
          <p:nvPr/>
        </p:nvCxnSpPr>
        <p:spPr>
          <a:xfrm flipH="1" flipV="1">
            <a:off x="6056313" y="3200400"/>
            <a:ext cx="38100" cy="297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6146800" y="2898775"/>
            <a:ext cx="17557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( 0 – 2 )</a:t>
            </a:r>
            <a:r>
              <a:rPr lang="en-US" baseline="30000"/>
              <a:t>2 </a:t>
            </a:r>
            <a:r>
              <a:rPr lang="en-US"/>
              <a:t>/ 2 = 2</a:t>
            </a:r>
          </a:p>
        </p:txBody>
      </p:sp>
      <p:cxnSp>
        <p:nvCxnSpPr>
          <p:cNvPr id="21" name="Straight Arrow Connector 20"/>
          <p:cNvCxnSpPr>
            <a:endCxn id="10" idx="2"/>
          </p:cNvCxnSpPr>
          <p:nvPr/>
        </p:nvCxnSpPr>
        <p:spPr>
          <a:xfrm>
            <a:off x="2498725" y="3124200"/>
            <a:ext cx="34813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5873750" y="6197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10</a:t>
            </a:r>
          </a:p>
        </p:txBody>
      </p:sp>
      <p:sp>
        <p:nvSpPr>
          <p:cNvPr id="28686" name="Rectangle 1"/>
          <p:cNvSpPr>
            <a:spLocks noChangeArrowheads="1"/>
          </p:cNvSpPr>
          <p:nvPr/>
        </p:nvSpPr>
        <p:spPr bwMode="auto">
          <a:xfrm>
            <a:off x="5443538" y="4238625"/>
            <a:ext cx="12271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(z</a:t>
            </a:r>
            <a:r>
              <a:rPr lang="en-US" baseline="-25000"/>
              <a:t>i </a:t>
            </a:r>
            <a:r>
              <a:rPr lang="en-US"/>
              <a:t>- z</a:t>
            </a:r>
            <a:r>
              <a:rPr lang="en-US" baseline="-25000"/>
              <a:t>j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 / 2</a:t>
            </a:r>
            <a:endParaRPr lang="en-US" baseline="30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Semivariogram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8580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Weather Stations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00" name="AutoShape 2" descr="http://www.raws.dri.edu/wraws/images/ut.gif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038975" y="6540500"/>
            <a:ext cx="2085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http://www.raws.dri.edu/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6400800"/>
            <a:ext cx="28956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4191000" y="6488113"/>
            <a:ext cx="107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~450 km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Binned and Averaged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8168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Variogram - Formal Definition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each pair of points separated by distance h:</a:t>
            </a:r>
          </a:p>
          <a:p>
            <a:pPr lvl="1"/>
            <a:r>
              <a:rPr lang="en-US" smtClean="0"/>
              <a:t>Take the different between the attribute values</a:t>
            </a:r>
          </a:p>
          <a:p>
            <a:pPr lvl="1"/>
            <a:r>
              <a:rPr lang="en-US" smtClean="0"/>
              <a:t>Square it</a:t>
            </a:r>
          </a:p>
          <a:p>
            <a:pPr lvl="1"/>
            <a:r>
              <a:rPr lang="en-US" smtClean="0"/>
              <a:t>Add to sum</a:t>
            </a:r>
          </a:p>
          <a:p>
            <a:r>
              <a:rPr lang="en-US" smtClean="0"/>
              <a:t>Divide the result by the number of pairs</a:t>
            </a:r>
          </a:p>
          <a:p>
            <a:endParaRPr lang="en-US" smtClean="0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200" y="5257800"/>
            <a:ext cx="5334000" cy="119346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Range, Sill, Nugget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2" name="Picture 6" descr="semivari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109663"/>
            <a:ext cx="70866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-625475" y="3541713"/>
            <a:ext cx="192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1050925" y="620871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www.unc.edu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Semivariogram</a:t>
            </a:r>
          </a:p>
        </p:txBody>
      </p:sp>
      <p:pic>
        <p:nvPicPr>
          <p:cNvPr id="33795" name="Picture 5" descr="0819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43000"/>
            <a:ext cx="67167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295400" y="6216650"/>
            <a:ext cx="662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Andraski, B. J.  Plant-Based Plume-Scale Mapping of Tritium Contamination in Desert Soils, vadzone, 2005 4: 819–827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Synthetic Data Exploration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evaluate a new tool:</a:t>
            </a:r>
          </a:p>
          <a:p>
            <a:pPr lvl="1"/>
            <a:r>
              <a:rPr lang="en-US" smtClean="0"/>
              <a:t>Create simple datasets in Excel or with a Python</a:t>
            </a:r>
          </a:p>
          <a:p>
            <a:r>
              <a:rPr lang="en-US" smtClean="0"/>
              <a:t>Ask your self:</a:t>
            </a:r>
          </a:p>
          <a:p>
            <a:pPr lvl="1"/>
            <a:r>
              <a:rPr lang="en-US" smtClean="0"/>
              <a:t>How does the tool work?</a:t>
            </a:r>
          </a:p>
          <a:p>
            <a:pPr lvl="1"/>
            <a:r>
              <a:rPr lang="en-US" smtClean="0"/>
              <a:t>What are it’s capabilities?</a:t>
            </a:r>
          </a:p>
          <a:p>
            <a:pPr lvl="1"/>
            <a:r>
              <a:rPr lang="en-US" smtClean="0"/>
              <a:t>What are it’s limitations?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Autocorrelation</a:t>
            </a:r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28956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60963"/>
            <a:ext cx="7419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Autocorrelation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72009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3813"/>
            <a:ext cx="2900363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754380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2009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Identical Values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219200"/>
            <a:ext cx="29908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73104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Interpolation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Interpolation is a method of constructing new data points within the range of a discrete set of known data points.</a:t>
            </a:r>
          </a:p>
          <a:p>
            <a:pPr eaLnBrk="1" hangingPunct="1"/>
            <a:endParaRPr lang="en-US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21005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Identical Values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72009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Ozone - Kriging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51535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Ozone Semivariogram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72009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Ozone Semivariogram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72009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Ordinary Kriging - Example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147763"/>
            <a:ext cx="64389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Ordinary Kriging - Example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147763"/>
            <a:ext cx="64389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Ordinary Kriging - Example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147763"/>
            <a:ext cx="64389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Ordinary Kriging - Example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147763"/>
            <a:ext cx="64389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 Validation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6358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Categorical to Continuous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105775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John Snow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990600"/>
            <a:ext cx="6858000" cy="2057400"/>
          </a:xfrm>
        </p:spPr>
        <p:txBody>
          <a:bodyPr/>
          <a:lstStyle/>
          <a:p>
            <a:r>
              <a:rPr lang="en-US" sz="2800" smtClean="0"/>
              <a:t>Soho, England, 1854</a:t>
            </a:r>
          </a:p>
          <a:p>
            <a:r>
              <a:rPr lang="en-US" sz="2800" smtClean="0"/>
              <a:t>Cholera via polluted water</a:t>
            </a:r>
          </a:p>
        </p:txBody>
      </p: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2346325"/>
            <a:ext cx="48164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925"/>
            <a:ext cx="2341563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47988"/>
            <a:ext cx="24384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Kriged Surface - Continuous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5688"/>
            <a:ext cx="8534400" cy="56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 Neighbors = 50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074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Anisotropic Kriging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0105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953000" y="44958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30480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Anisotropic Kriging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IDW – Continuous Result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Constant Kernel Smoothing</a:t>
            </a:r>
          </a:p>
        </p:txBody>
      </p:sp>
      <p:pic>
        <p:nvPicPr>
          <p:cNvPr id="563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281113"/>
            <a:ext cx="7615237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292975" y="6488113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en.wikipedia.org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Kernel Smoothing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66800"/>
            <a:ext cx="82391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Interpolation Software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ArcGIS with Geostatistical Analyst 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R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Surfer (Golden Software)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</a:pPr>
            <a:r>
              <a:rPr lang="en-US" smtClean="0"/>
              <a:t>Surface II package (Kansas Geological Survey) </a:t>
            </a:r>
          </a:p>
          <a:p>
            <a:pPr>
              <a:lnSpc>
                <a:spcPct val="90000"/>
              </a:lnSpc>
            </a:pPr>
            <a:r>
              <a:rPr lang="en-US" smtClean="0"/>
              <a:t>GEOEAS (EPA) </a:t>
            </a:r>
          </a:p>
          <a:p>
            <a:pPr>
              <a:lnSpc>
                <a:spcPct val="90000"/>
              </a:lnSpc>
            </a:pPr>
            <a:r>
              <a:rPr lang="en-US" smtClean="0"/>
              <a:t>Spherekit (NCGIA, UCSB)</a:t>
            </a:r>
          </a:p>
          <a:p>
            <a:pPr>
              <a:lnSpc>
                <a:spcPct val="90000"/>
              </a:lnSpc>
            </a:pPr>
            <a:r>
              <a:rPr lang="en-US" smtClean="0"/>
              <a:t>Matlab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Cross-Validation:</a:t>
            </a:r>
          </a:p>
          <a:p>
            <a:pPr lvl="1"/>
            <a:r>
              <a:rPr lang="en-US" dirty="0" smtClean="0"/>
              <a:t>Comparing a model to a “different” set of date to see if the model is “valid”</a:t>
            </a:r>
          </a:p>
          <a:p>
            <a:r>
              <a:rPr lang="en-US" dirty="0" smtClean="0"/>
              <a:t>Approaches:</a:t>
            </a:r>
          </a:p>
          <a:p>
            <a:pPr lvl="1"/>
            <a:r>
              <a:rPr lang="en-US" dirty="0" smtClean="0"/>
              <a:t>Leave-one-out</a:t>
            </a:r>
          </a:p>
          <a:p>
            <a:pPr lvl="1"/>
            <a:r>
              <a:rPr lang="en-US" dirty="0" smtClean="0"/>
              <a:t>Repeated random: test and training datasets</a:t>
            </a:r>
          </a:p>
          <a:p>
            <a:pPr lvl="1"/>
            <a:r>
              <a:rPr lang="en-US" dirty="0" smtClean="0"/>
              <a:t>K-fold: k equal size subsamples, one for validation</a:t>
            </a:r>
          </a:p>
          <a:p>
            <a:pPr lvl="1"/>
            <a:r>
              <a:rPr lang="en-US" dirty="0" smtClean="0"/>
              <a:t>2-fold (holdout): two datasets of data, one for testing, one for training, </a:t>
            </a:r>
            <a:r>
              <a:rPr lang="en-US" smtClean="0"/>
              <a:t>then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80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Resources</a:t>
            </a:r>
          </a:p>
        </p:txBody>
      </p:sp>
      <p:sp>
        <p:nvSpPr>
          <p:cNvPr id="59395" name="Content Placeholder 1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/>
          <a:lstStyle/>
          <a:p>
            <a:r>
              <a:rPr lang="en-US" smtClean="0"/>
              <a:t>Geostatistical Analyst -&gt; Tutorial</a:t>
            </a:r>
          </a:p>
          <a:p>
            <a:r>
              <a:rPr lang="en-US" smtClean="0"/>
              <a:t>Wikipedia:</a:t>
            </a:r>
          </a:p>
          <a:p>
            <a:pPr lvl="1"/>
            <a:r>
              <a:rPr lang="en-US" smtClean="0"/>
              <a:t>http://en.wikipedia.org/wiki/Kriging</a:t>
            </a:r>
          </a:p>
          <a:p>
            <a:r>
              <a:rPr lang="en-US" smtClean="0"/>
              <a:t>USDA geostatistical workshop</a:t>
            </a:r>
          </a:p>
          <a:p>
            <a:pPr lvl="1"/>
            <a:r>
              <a:rPr lang="en-US" smtClean="0"/>
              <a:t>http://www.ars.usda.gov/News/docs.htm?docid=12555</a:t>
            </a:r>
          </a:p>
          <a:p>
            <a:r>
              <a:rPr lang="en-US" smtClean="0"/>
              <a:t>EPA workshop with presentations on geostatistical applications for stream networks:</a:t>
            </a:r>
          </a:p>
          <a:p>
            <a:pPr lvl="1"/>
            <a:r>
              <a:rPr lang="en-US" smtClean="0"/>
              <a:t>http://oregonstate.edu/dept/statistics/epa_program/sac2005js.htm</a:t>
            </a:r>
          </a:p>
          <a:p>
            <a:endParaRPr lang="en-US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Interpolation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981200" y="1905000"/>
            <a:ext cx="6629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2590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4191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8382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 rot="-5400000">
            <a:off x="802482" y="3769518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Measured Values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3962400" y="61722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Spatial Cross-section</a:t>
            </a:r>
          </a:p>
        </p:txBody>
      </p:sp>
      <p:sp>
        <p:nvSpPr>
          <p:cNvPr id="7178" name="Text Box 27"/>
          <p:cNvSpPr txBox="1">
            <a:spLocks noChangeArrowheads="1"/>
          </p:cNvSpPr>
          <p:nvPr/>
        </p:nvSpPr>
        <p:spPr bwMode="auto">
          <a:xfrm>
            <a:off x="2667000" y="2438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</a:p>
        </p:txBody>
      </p:sp>
      <p:sp>
        <p:nvSpPr>
          <p:cNvPr id="7179" name="Text Box 28"/>
          <p:cNvSpPr txBox="1">
            <a:spLocks noChangeArrowheads="1"/>
          </p:cNvSpPr>
          <p:nvPr/>
        </p:nvSpPr>
        <p:spPr bwMode="auto">
          <a:xfrm>
            <a:off x="40386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sp>
        <p:nvSpPr>
          <p:cNvPr id="7180" name="Text Box 29"/>
          <p:cNvSpPr txBox="1">
            <a:spLocks noChangeArrowheads="1"/>
          </p:cNvSpPr>
          <p:nvPr/>
        </p:nvSpPr>
        <p:spPr bwMode="auto">
          <a:xfrm>
            <a:off x="632460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7181" name="Text Box 30"/>
          <p:cNvSpPr txBox="1">
            <a:spLocks noChangeArrowheads="1"/>
          </p:cNvSpPr>
          <p:nvPr/>
        </p:nvSpPr>
        <p:spPr bwMode="auto">
          <a:xfrm>
            <a:off x="8153400" y="4419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Literature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Lam, N.S.-N., Spatial interpolation methods: A review, </a:t>
            </a:r>
            <a:r>
              <a:rPr lang="en-US" sz="1900" i="1" smtClean="0">
                <a:latin typeface="Geneva" pitchFamily="-111" charset="0"/>
              </a:rPr>
              <a:t>Am. Cartogr.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10</a:t>
            </a:r>
            <a:r>
              <a:rPr lang="en-US" sz="1900" smtClean="0">
                <a:latin typeface="Geneva" pitchFamily="-111" charset="0"/>
              </a:rPr>
              <a:t> (2), 129-149, 1983.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Gold, C.M., Surface interpolation, spatial adjacency, and GIS, in </a:t>
            </a:r>
            <a:r>
              <a:rPr lang="en-US" sz="1900" i="1" smtClean="0">
                <a:latin typeface="Geneva" pitchFamily="-111" charset="0"/>
              </a:rPr>
              <a:t>Three Dimensional Applications in Geographic Information Systems</a:t>
            </a:r>
            <a:r>
              <a:rPr lang="en-US" sz="1900" smtClean="0">
                <a:latin typeface="Geneva" pitchFamily="-111" charset="0"/>
              </a:rPr>
              <a:t>, edited by J. Raper, pp. 21-35, Taylor and Francis, Ltd., London, 1989.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Robeson, S.M., Spherical methods for spatial interpolation: Review and evaluation, </a:t>
            </a:r>
            <a:r>
              <a:rPr lang="en-US" sz="1900" i="1" smtClean="0">
                <a:latin typeface="Geneva" pitchFamily="-111" charset="0"/>
              </a:rPr>
              <a:t>Cartog. Geog. Inf. Sys.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24</a:t>
            </a:r>
            <a:r>
              <a:rPr lang="en-US" sz="1900" smtClean="0">
                <a:latin typeface="Geneva" pitchFamily="-111" charset="0"/>
              </a:rPr>
              <a:t> (1), 3-20, 1997.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Mulugeta, G., The elusive nature of expertise in spatial interpolation, </a:t>
            </a:r>
            <a:r>
              <a:rPr lang="en-US" sz="1900" i="1" smtClean="0">
                <a:latin typeface="Geneva" pitchFamily="-111" charset="0"/>
              </a:rPr>
              <a:t>Cart. Geog. Inf. Sys.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25</a:t>
            </a:r>
            <a:r>
              <a:rPr lang="en-US" sz="1900" smtClean="0">
                <a:latin typeface="Geneva" pitchFamily="-111" charset="0"/>
              </a:rPr>
              <a:t> (1), 33-41, 1999.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Wang, F., Towards a natural language user interface: An approach of fuzzy query, </a:t>
            </a:r>
            <a:r>
              <a:rPr lang="en-US" sz="1900" i="1" smtClean="0">
                <a:latin typeface="Geneva" pitchFamily="-111" charset="0"/>
              </a:rPr>
              <a:t>Int. J. Geog. Inf. Sys.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8</a:t>
            </a:r>
            <a:r>
              <a:rPr lang="en-US" sz="1900" smtClean="0">
                <a:latin typeface="Geneva" pitchFamily="-111" charset="0"/>
              </a:rPr>
              <a:t> (2), 143-162, 1994.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Davies, C., and D. Medyckyj-Scott, GIS usability: Recommendations based on the user's view, </a:t>
            </a:r>
            <a:r>
              <a:rPr lang="en-US" sz="1900" i="1" smtClean="0">
                <a:latin typeface="Geneva" pitchFamily="-111" charset="0"/>
              </a:rPr>
              <a:t>Int. J. Geographical Info. Sys.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8</a:t>
            </a:r>
            <a:r>
              <a:rPr lang="en-US" sz="1900" smtClean="0">
                <a:latin typeface="Geneva" pitchFamily="-111" charset="0"/>
              </a:rPr>
              <a:t> (2), 175-189, 1994.</a:t>
            </a:r>
          </a:p>
          <a:p>
            <a:pPr>
              <a:lnSpc>
                <a:spcPct val="90000"/>
              </a:lnSpc>
            </a:pPr>
            <a:r>
              <a:rPr lang="en-US" sz="1900" smtClean="0">
                <a:latin typeface="Geneva" pitchFamily="-111" charset="0"/>
              </a:rPr>
              <a:t>Blaser, A.D., M. Sester, and M.J. Egenhofer, Visualization in an early stage of the problem-solving process in GIS, </a:t>
            </a:r>
            <a:r>
              <a:rPr lang="en-US" sz="1900" i="1" smtClean="0">
                <a:latin typeface="Geneva" pitchFamily="-111" charset="0"/>
              </a:rPr>
              <a:t>Comp. Geosci</a:t>
            </a:r>
            <a:r>
              <a:rPr lang="en-US" sz="1900" smtClean="0">
                <a:latin typeface="Geneva" pitchFamily="-111" charset="0"/>
              </a:rPr>
              <a:t>, </a:t>
            </a:r>
            <a:r>
              <a:rPr lang="en-US" sz="1900" i="1" smtClean="0">
                <a:latin typeface="Geneva" pitchFamily="-111" charset="0"/>
              </a:rPr>
              <a:t>26</a:t>
            </a:r>
            <a:r>
              <a:rPr lang="en-US" sz="1900" smtClean="0">
                <a:latin typeface="Geneva" pitchFamily="-111" charset="0"/>
              </a:rPr>
              <a:t>, 57-66, 2000.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Interpolation</a:t>
            </a:r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1981200" y="1905000"/>
            <a:ext cx="6629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15"/>
          <p:cNvSpPr>
            <a:spLocks noChangeArrowheads="1"/>
          </p:cNvSpPr>
          <p:nvPr/>
        </p:nvSpPr>
        <p:spPr bwMode="auto">
          <a:xfrm>
            <a:off x="2590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16"/>
          <p:cNvSpPr>
            <a:spLocks noChangeArrowheads="1"/>
          </p:cNvSpPr>
          <p:nvPr/>
        </p:nvSpPr>
        <p:spPr bwMode="auto">
          <a:xfrm>
            <a:off x="4191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17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18"/>
          <p:cNvSpPr>
            <a:spLocks noChangeArrowheads="1"/>
          </p:cNvSpPr>
          <p:nvPr/>
        </p:nvSpPr>
        <p:spPr bwMode="auto">
          <a:xfrm>
            <a:off x="8382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19"/>
          <p:cNvSpPr>
            <a:spLocks noChangeShapeType="1"/>
          </p:cNvSpPr>
          <p:nvPr/>
        </p:nvSpPr>
        <p:spPr bwMode="auto">
          <a:xfrm>
            <a:off x="1981200" y="2286000"/>
            <a:ext cx="22860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20"/>
          <p:cNvSpPr>
            <a:spLocks noChangeShapeType="1"/>
          </p:cNvSpPr>
          <p:nvPr/>
        </p:nvSpPr>
        <p:spPr bwMode="auto">
          <a:xfrm flipV="1">
            <a:off x="4267200" y="3657600"/>
            <a:ext cx="2286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21"/>
          <p:cNvSpPr>
            <a:spLocks noChangeShapeType="1"/>
          </p:cNvSpPr>
          <p:nvPr/>
        </p:nvSpPr>
        <p:spPr bwMode="auto">
          <a:xfrm>
            <a:off x="6553200" y="3657600"/>
            <a:ext cx="19050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 rot="-5400000">
            <a:off x="802482" y="3769518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Measured Values</a:t>
            </a:r>
          </a:p>
        </p:txBody>
      </p:sp>
      <p:sp>
        <p:nvSpPr>
          <p:cNvPr id="8204" name="Text Box 23"/>
          <p:cNvSpPr txBox="1">
            <a:spLocks noChangeArrowheads="1"/>
          </p:cNvSpPr>
          <p:nvPr/>
        </p:nvSpPr>
        <p:spPr bwMode="auto">
          <a:xfrm>
            <a:off x="3962400" y="61722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Spatial Cross-section</a:t>
            </a:r>
          </a:p>
        </p:txBody>
      </p:sp>
      <p:sp>
        <p:nvSpPr>
          <p:cNvPr id="8205" name="Text Box 24"/>
          <p:cNvSpPr txBox="1">
            <a:spLocks noChangeArrowheads="1"/>
          </p:cNvSpPr>
          <p:nvPr/>
        </p:nvSpPr>
        <p:spPr bwMode="auto">
          <a:xfrm>
            <a:off x="2667000" y="2438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</a:p>
        </p:txBody>
      </p:sp>
      <p:sp>
        <p:nvSpPr>
          <p:cNvPr id="8206" name="Text Box 25"/>
          <p:cNvSpPr txBox="1">
            <a:spLocks noChangeArrowheads="1"/>
          </p:cNvSpPr>
          <p:nvPr/>
        </p:nvSpPr>
        <p:spPr bwMode="auto">
          <a:xfrm>
            <a:off x="40386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sp>
        <p:nvSpPr>
          <p:cNvPr id="8207" name="Text Box 26"/>
          <p:cNvSpPr txBox="1">
            <a:spLocks noChangeArrowheads="1"/>
          </p:cNvSpPr>
          <p:nvPr/>
        </p:nvSpPr>
        <p:spPr bwMode="auto">
          <a:xfrm>
            <a:off x="632460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8208" name="Text Box 27"/>
          <p:cNvSpPr txBox="1">
            <a:spLocks noChangeArrowheads="1"/>
          </p:cNvSpPr>
          <p:nvPr/>
        </p:nvSpPr>
        <p:spPr bwMode="auto">
          <a:xfrm>
            <a:off x="8153400" y="4419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81200" y="2590800"/>
            <a:ext cx="6096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90800" y="2971800"/>
            <a:ext cx="6096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00400" y="3505200"/>
            <a:ext cx="609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0" y="3962400"/>
            <a:ext cx="6096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419600" y="3962400"/>
            <a:ext cx="6096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029200" y="3886200"/>
            <a:ext cx="609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638800" y="3733800"/>
            <a:ext cx="609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172200" y="3657600"/>
            <a:ext cx="6096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781800" y="4038600"/>
            <a:ext cx="6096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391400" y="4419600"/>
            <a:ext cx="609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8001000" y="4800600"/>
            <a:ext cx="609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Interpolation</a:t>
            </a:r>
          </a:p>
        </p:txBody>
      </p:sp>
      <p:sp>
        <p:nvSpPr>
          <p:cNvPr id="9230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Trend surface with order of 1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1981200" y="1905000"/>
            <a:ext cx="6629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5"/>
          <p:cNvSpPr>
            <a:spLocks noChangeArrowheads="1"/>
          </p:cNvSpPr>
          <p:nvPr/>
        </p:nvSpPr>
        <p:spPr bwMode="auto">
          <a:xfrm>
            <a:off x="2590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6"/>
          <p:cNvSpPr>
            <a:spLocks noChangeArrowheads="1"/>
          </p:cNvSpPr>
          <p:nvPr/>
        </p:nvSpPr>
        <p:spPr bwMode="auto">
          <a:xfrm>
            <a:off x="4191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7"/>
          <p:cNvSpPr>
            <a:spLocks noChangeArrowheads="1"/>
          </p:cNvSpPr>
          <p:nvPr/>
        </p:nvSpPr>
        <p:spPr bwMode="auto">
          <a:xfrm>
            <a:off x="6477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8"/>
          <p:cNvSpPr>
            <a:spLocks noChangeArrowheads="1"/>
          </p:cNvSpPr>
          <p:nvPr/>
        </p:nvSpPr>
        <p:spPr bwMode="auto">
          <a:xfrm>
            <a:off x="8382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>
            <a:off x="1981200" y="2286000"/>
            <a:ext cx="22860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4267200" y="3657600"/>
            <a:ext cx="2286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>
            <a:off x="6553200" y="3657600"/>
            <a:ext cx="19050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 rot="-5400000">
            <a:off x="802482" y="3769518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Measured Values</a:t>
            </a:r>
          </a:p>
        </p:txBody>
      </p:sp>
      <p:sp>
        <p:nvSpPr>
          <p:cNvPr id="9240" name="Text Box 23"/>
          <p:cNvSpPr txBox="1">
            <a:spLocks noChangeArrowheads="1"/>
          </p:cNvSpPr>
          <p:nvPr/>
        </p:nvSpPr>
        <p:spPr bwMode="auto">
          <a:xfrm>
            <a:off x="3962400" y="61722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Spatial Cross-section</a:t>
            </a:r>
          </a:p>
        </p:txBody>
      </p:sp>
      <p:sp>
        <p:nvSpPr>
          <p:cNvPr id="9241" name="Text Box 24"/>
          <p:cNvSpPr txBox="1">
            <a:spLocks noChangeArrowheads="1"/>
          </p:cNvSpPr>
          <p:nvPr/>
        </p:nvSpPr>
        <p:spPr bwMode="auto">
          <a:xfrm>
            <a:off x="2667000" y="2438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</a:p>
        </p:txBody>
      </p: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40386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6324600" y="320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8153400" y="4419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20574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55</a:t>
            </a:r>
          </a:p>
        </p:txBody>
      </p:sp>
      <p:sp>
        <p:nvSpPr>
          <p:cNvPr id="9246" name="Text Box 29"/>
          <p:cNvSpPr txBox="1">
            <a:spLocks noChangeArrowheads="1"/>
          </p:cNvSpPr>
          <p:nvPr/>
        </p:nvSpPr>
        <p:spPr bwMode="auto">
          <a:xfrm>
            <a:off x="32766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42</a:t>
            </a:r>
          </a:p>
        </p:txBody>
      </p:sp>
      <p:sp>
        <p:nvSpPr>
          <p:cNvPr id="9247" name="Text Box 30"/>
          <p:cNvSpPr txBox="1">
            <a:spLocks noChangeArrowheads="1"/>
          </p:cNvSpPr>
          <p:nvPr/>
        </p:nvSpPr>
        <p:spPr bwMode="auto">
          <a:xfrm>
            <a:off x="26670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47</a:t>
            </a:r>
          </a:p>
        </p:txBody>
      </p:sp>
      <p:sp>
        <p:nvSpPr>
          <p:cNvPr id="9248" name="Text Box 31"/>
          <p:cNvSpPr txBox="1">
            <a:spLocks noChangeArrowheads="1"/>
          </p:cNvSpPr>
          <p:nvPr/>
        </p:nvSpPr>
        <p:spPr bwMode="auto">
          <a:xfrm>
            <a:off x="38862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36</a:t>
            </a:r>
          </a:p>
        </p:txBody>
      </p:sp>
      <p:sp>
        <p:nvSpPr>
          <p:cNvPr id="9249" name="Text Box 32"/>
          <p:cNvSpPr txBox="1">
            <a:spLocks noChangeArrowheads="1"/>
          </p:cNvSpPr>
          <p:nvPr/>
        </p:nvSpPr>
        <p:spPr bwMode="auto">
          <a:xfrm>
            <a:off x="44958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36</a:t>
            </a:r>
          </a:p>
        </p:txBody>
      </p:sp>
      <p:sp>
        <p:nvSpPr>
          <p:cNvPr id="9250" name="Text Box 33"/>
          <p:cNvSpPr txBox="1">
            <a:spLocks noChangeArrowheads="1"/>
          </p:cNvSpPr>
          <p:nvPr/>
        </p:nvSpPr>
        <p:spPr bwMode="auto">
          <a:xfrm>
            <a:off x="51054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37</a:t>
            </a:r>
          </a:p>
        </p:txBody>
      </p:sp>
      <p:sp>
        <p:nvSpPr>
          <p:cNvPr id="9251" name="Text Box 34"/>
          <p:cNvSpPr txBox="1">
            <a:spLocks noChangeArrowheads="1"/>
          </p:cNvSpPr>
          <p:nvPr/>
        </p:nvSpPr>
        <p:spPr bwMode="auto">
          <a:xfrm>
            <a:off x="57150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38</a:t>
            </a:r>
          </a:p>
        </p:txBody>
      </p:sp>
      <p:sp>
        <p:nvSpPr>
          <p:cNvPr id="9252" name="Text Box 35"/>
          <p:cNvSpPr txBox="1">
            <a:spLocks noChangeArrowheads="1"/>
          </p:cNvSpPr>
          <p:nvPr/>
        </p:nvSpPr>
        <p:spPr bwMode="auto">
          <a:xfrm>
            <a:off x="62484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9253" name="Text Box 36"/>
          <p:cNvSpPr txBox="1">
            <a:spLocks noChangeArrowheads="1"/>
          </p:cNvSpPr>
          <p:nvPr/>
        </p:nvSpPr>
        <p:spPr bwMode="auto">
          <a:xfrm>
            <a:off x="68580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34</a:t>
            </a:r>
          </a:p>
        </p:txBody>
      </p:sp>
      <p:sp>
        <p:nvSpPr>
          <p:cNvPr id="9254" name="Text Box 37"/>
          <p:cNvSpPr txBox="1">
            <a:spLocks noChangeArrowheads="1"/>
          </p:cNvSpPr>
          <p:nvPr/>
        </p:nvSpPr>
        <p:spPr bwMode="auto">
          <a:xfrm>
            <a:off x="74676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28</a:t>
            </a:r>
          </a:p>
        </p:txBody>
      </p:sp>
      <p:sp>
        <p:nvSpPr>
          <p:cNvPr id="9255" name="Text Box 38"/>
          <p:cNvSpPr txBox="1">
            <a:spLocks noChangeArrowheads="1"/>
          </p:cNvSpPr>
          <p:nvPr/>
        </p:nvSpPr>
        <p:spPr bwMode="auto">
          <a:xfrm>
            <a:off x="8077200" y="571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Obtain points with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Evaluate data (autocorrelation)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Interpolate between the points using: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Nearest (Natural) Neighbor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Trend (fitted polynomial)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Inverse Distance Weighting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Kriging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Splines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Density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Convert the raster to vector using contours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7586</TotalTime>
  <Words>1127</Words>
  <Application>Microsoft Office PowerPoint</Application>
  <PresentationFormat>On-screen Show (4:3)</PresentationFormat>
  <Paragraphs>218</Paragraphs>
  <Slides>60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Default Design</vt:lpstr>
      <vt:lpstr>Equation</vt:lpstr>
      <vt:lpstr>Interpolation Content</vt:lpstr>
      <vt:lpstr>US Temperature Range</vt:lpstr>
      <vt:lpstr>US Weather Stations</vt:lpstr>
      <vt:lpstr>Interpolation</vt:lpstr>
      <vt:lpstr>John Snow</vt:lpstr>
      <vt:lpstr>Simple Interpolation</vt:lpstr>
      <vt:lpstr>Linear Interpolation</vt:lpstr>
      <vt:lpstr>Linear Interpolation</vt:lpstr>
      <vt:lpstr>Process</vt:lpstr>
      <vt:lpstr>Inverse Distance Weighting</vt:lpstr>
      <vt:lpstr>Kriging</vt:lpstr>
      <vt:lpstr>Splines</vt:lpstr>
      <vt:lpstr>LA Ozone Data</vt:lpstr>
      <vt:lpstr>Geostatistical Analyst</vt:lpstr>
      <vt:lpstr>Histograms</vt:lpstr>
      <vt:lpstr>Inverse Distance Weighting</vt:lpstr>
      <vt:lpstr>Inverse Distance Weighting</vt:lpstr>
      <vt:lpstr>Geostatistical Analyst</vt:lpstr>
      <vt:lpstr>Geostatistical Analyst - IDW</vt:lpstr>
      <vt:lpstr>IDW Options</vt:lpstr>
      <vt:lpstr>IDW – Cross Validation</vt:lpstr>
      <vt:lpstr>Issue with values 9 and 22</vt:lpstr>
      <vt:lpstr>IDW – Posterized Result</vt:lpstr>
      <vt:lpstr>IDW – Continuous Result</vt:lpstr>
      <vt:lpstr>Inverse Distance Weighting</vt:lpstr>
      <vt:lpstr>Kriging</vt:lpstr>
      <vt:lpstr>Semivariance</vt:lpstr>
      <vt:lpstr>Semivariance</vt:lpstr>
      <vt:lpstr>Semivariogram</vt:lpstr>
      <vt:lpstr>Binned and Averaged</vt:lpstr>
      <vt:lpstr>Variogram - Formal Definition</vt:lpstr>
      <vt:lpstr>Range, Sill, Nugget</vt:lpstr>
      <vt:lpstr>Semivariogram</vt:lpstr>
      <vt:lpstr>Synthetic Data Exploration</vt:lpstr>
      <vt:lpstr>Linear Autocorrelation</vt:lpstr>
      <vt:lpstr>Linear Autocorrelation</vt:lpstr>
      <vt:lpstr>Random</vt:lpstr>
      <vt:lpstr>Random</vt:lpstr>
      <vt:lpstr>Identical Values</vt:lpstr>
      <vt:lpstr>Identical Values</vt:lpstr>
      <vt:lpstr>Ozone - Kriging</vt:lpstr>
      <vt:lpstr>Ozone Semivariogram</vt:lpstr>
      <vt:lpstr>Ozone Semivariogram</vt:lpstr>
      <vt:lpstr>Ordinary Kriging - Example</vt:lpstr>
      <vt:lpstr>Ordinary Kriging - Example</vt:lpstr>
      <vt:lpstr>Ordinary Kriging - Example</vt:lpstr>
      <vt:lpstr>Ordinary Kriging - Example</vt:lpstr>
      <vt:lpstr>Cross Validation</vt:lpstr>
      <vt:lpstr>Categorical to Continuous</vt:lpstr>
      <vt:lpstr>Kriged Surface - Continuous</vt:lpstr>
      <vt:lpstr>Max Neighbors = 50</vt:lpstr>
      <vt:lpstr>Anisotropic Kriging</vt:lpstr>
      <vt:lpstr>Anisotropic Kriging</vt:lpstr>
      <vt:lpstr>IDW – Continuous Result</vt:lpstr>
      <vt:lpstr>Constant Kernel Smoothing</vt:lpstr>
      <vt:lpstr>Kernel Smoothing</vt:lpstr>
      <vt:lpstr>Interpolation Software</vt:lpstr>
      <vt:lpstr>Cross-Validation</vt:lpstr>
      <vt:lpstr>More Resources</vt:lpstr>
      <vt:lpstr>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118</cp:revision>
  <dcterms:created xsi:type="dcterms:W3CDTF">2008-05-04T17:53:48Z</dcterms:created>
  <dcterms:modified xsi:type="dcterms:W3CDTF">2013-09-25T16:48:02Z</dcterms:modified>
</cp:coreProperties>
</file>